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70" r:id="rId4"/>
    <p:sldId id="271" r:id="rId5"/>
    <p:sldId id="268" r:id="rId6"/>
    <p:sldId id="273" r:id="rId7"/>
    <p:sldId id="278" r:id="rId8"/>
    <p:sldId id="274" r:id="rId9"/>
    <p:sldId id="279" r:id="rId10"/>
    <p:sldId id="257" r:id="rId11"/>
    <p:sldId id="275" r:id="rId12"/>
    <p:sldId id="280" r:id="rId13"/>
    <p:sldId id="272" r:id="rId14"/>
    <p:sldId id="281" r:id="rId15"/>
    <p:sldId id="283" r:id="rId16"/>
    <p:sldId id="284" r:id="rId17"/>
    <p:sldId id="260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9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3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9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1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4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119B-ED56-46CC-A49A-C0C5F05B934D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9351-9682-4F7B-82F9-D995809A9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wmf"/><Relationship Id="rId2" Type="http://schemas.openxmlformats.org/officeDocument/2006/relationships/hyperlink" Target="Mayer_gas-rich-merger-rich.mp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hyperlink" Target="illustris_movie_cube_sub_frame.mp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://star-www.dur.ac.uk/~moore/pictures/pic1+lg+coma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Galaxies as a Population I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ASTR 503/703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45911" y="11781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C</a:t>
            </a:r>
            <a:r>
              <a:rPr lang="en-US" alt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olor-stellar mass sequences</a:t>
            </a:r>
            <a:endParaRPr lang="en-US" alt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62e528761d0685343e1c-f3d1b99a743ffa4142d9d7f1978d9686.ssl.cf2.rackcdn.com/files/109405/width754/image-20160127-26823-1ia00a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9287" r="13042" b="11629"/>
          <a:stretch/>
        </p:blipFill>
        <p:spPr bwMode="auto">
          <a:xfrm>
            <a:off x="175074" y="1369416"/>
            <a:ext cx="4364849" cy="29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2687078" y="3638452"/>
            <a:ext cx="1828801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dirty="0" err="1" smtClean="0">
                <a:cs typeface="Arial" panose="020B0604020202020204" pitchFamily="34" charset="0"/>
              </a:rPr>
              <a:t>Schawinski</a:t>
            </a: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dirty="0">
                <a:cs typeface="Arial" panose="020B0604020202020204" pitchFamily="34" charset="0"/>
              </a:rPr>
              <a:t>et al. </a:t>
            </a:r>
            <a:r>
              <a:rPr lang="en-US" altLang="en-US" sz="1200" dirty="0" smtClean="0">
                <a:cs typeface="Arial" panose="020B0604020202020204" pitchFamily="34" charset="0"/>
              </a:rPr>
              <a:t>2014</a:t>
            </a:r>
            <a:endParaRPr lang="en-US" altLang="en-US" sz="1200" dirty="0"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5075" y="4560363"/>
            <a:ext cx="4476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onditional probability distribution hides inverse square law bias (SDSS is flux-limited a.k.a. magnitude-limited)</a:t>
            </a:r>
          </a:p>
        </p:txBody>
      </p:sp>
    </p:spTree>
    <p:extLst>
      <p:ext uri="{BB962C8B-B14F-4D97-AF65-F5344CB8AC3E}">
        <p14:creationId xmlns:p14="http://schemas.microsoft.com/office/powerpoint/2010/main" val="290754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45911" y="11781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C</a:t>
            </a:r>
            <a:r>
              <a:rPr lang="en-US" alt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olor-stellar mass sequences</a:t>
            </a:r>
            <a:endParaRPr lang="en-US" alt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61" y="2329559"/>
            <a:ext cx="43243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 Box 4"/>
          <p:cNvSpPr txBox="1">
            <a:spLocks noChangeArrowheads="1"/>
          </p:cNvSpPr>
          <p:nvPr/>
        </p:nvSpPr>
        <p:spPr bwMode="auto">
          <a:xfrm rot="16200000">
            <a:off x="4348768" y="309711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redder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889311" y="2404171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 rot="16200000">
            <a:off x="4348768" y="469731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3333FF"/>
                </a:solidFill>
              </a:rPr>
              <a:t>bluer</a:t>
            </a:r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 flipV="1">
            <a:off x="4889311" y="5375971"/>
            <a:ext cx="0" cy="4572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20974" y="6460136"/>
            <a:ext cx="258859" cy="193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62614" y="6367308"/>
            <a:ext cx="604034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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15705" y="5419289"/>
            <a:ext cx="231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Kannappan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075" y="4560363"/>
            <a:ext cx="4476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onditional probability distribution hides inverse square law bias (SDSS is flux-limited a.k.a. magnitude-limited)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 smtClean="0">
                <a:solidFill>
                  <a:srgbClr val="00B0F0"/>
                </a:solidFill>
              </a:rPr>
              <a:t>ctual data points are “giant heavy” </a:t>
            </a:r>
            <a:r>
              <a:rPr lang="en-US" sz="20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6146" name="Picture 2" descr="https://62e528761d0685343e1c-f3d1b99a743ffa4142d9d7f1978d9686.ssl.cf2.rackcdn.com/files/109405/width754/image-20160127-26823-1ia00a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9287" r="13042" b="11629"/>
          <a:stretch/>
        </p:blipFill>
        <p:spPr bwMode="auto">
          <a:xfrm>
            <a:off x="175074" y="1369416"/>
            <a:ext cx="4364849" cy="29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2687078" y="3638452"/>
            <a:ext cx="1828801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dirty="0" err="1" smtClean="0">
                <a:cs typeface="Arial" panose="020B0604020202020204" pitchFamily="34" charset="0"/>
              </a:rPr>
              <a:t>Schawinski</a:t>
            </a: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dirty="0">
                <a:cs typeface="Arial" panose="020B0604020202020204" pitchFamily="34" charset="0"/>
              </a:rPr>
              <a:t>et al. </a:t>
            </a:r>
            <a:r>
              <a:rPr lang="en-US" altLang="en-US" sz="1200" dirty="0" smtClean="0">
                <a:cs typeface="Arial" panose="020B0604020202020204" pitchFamily="34" charset="0"/>
              </a:rPr>
              <a:t>2014</a:t>
            </a:r>
            <a:endParaRPr lang="en-US" altLang="en-US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5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45911" y="11781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C</a:t>
            </a:r>
            <a:r>
              <a:rPr lang="en-US" alt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olor-stellar mass sequences</a:t>
            </a:r>
            <a:endParaRPr lang="en-US" alt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61" y="2329559"/>
            <a:ext cx="43243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 Box 4"/>
          <p:cNvSpPr txBox="1">
            <a:spLocks noChangeArrowheads="1"/>
          </p:cNvSpPr>
          <p:nvPr/>
        </p:nvSpPr>
        <p:spPr bwMode="auto">
          <a:xfrm rot="16200000">
            <a:off x="4348768" y="309711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redder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889311" y="2404171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 rot="16200000">
            <a:off x="4348768" y="4697314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3333FF"/>
                </a:solidFill>
              </a:rPr>
              <a:t>bluer</a:t>
            </a:r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 flipV="1">
            <a:off x="4889311" y="5375971"/>
            <a:ext cx="0" cy="4572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20974" y="6460136"/>
            <a:ext cx="258859" cy="193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62614" y="6367308"/>
            <a:ext cx="604034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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15705" y="5419289"/>
            <a:ext cx="231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Kannappan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075" y="4560363"/>
            <a:ext cx="4476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onditional probability distribution hides inverse square law bias (SDSS is flux-limited a.k.a. magnitude-limited)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 smtClean="0">
                <a:solidFill>
                  <a:srgbClr val="00B0F0"/>
                </a:solidFill>
              </a:rPr>
              <a:t>ctual data points are “giant heavy” </a:t>
            </a:r>
            <a:r>
              <a:rPr lang="en-US" sz="2000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6146" name="Picture 2" descr="https://62e528761d0685343e1c-f3d1b99a743ffa4142d9d7f1978d9686.ssl.cf2.rackcdn.com/files/109405/width754/image-20160127-26823-1ia00a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9287" r="13042" b="11629"/>
          <a:stretch/>
        </p:blipFill>
        <p:spPr bwMode="auto">
          <a:xfrm>
            <a:off x="175074" y="1369416"/>
            <a:ext cx="4364849" cy="298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2687078" y="3638452"/>
            <a:ext cx="1828801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 dirty="0" err="1" smtClean="0">
                <a:cs typeface="Arial" panose="020B0604020202020204" pitchFamily="34" charset="0"/>
              </a:rPr>
              <a:t>Schawinski</a:t>
            </a:r>
            <a:r>
              <a:rPr lang="en-US" altLang="en-US" sz="1200" dirty="0" smtClean="0">
                <a:cs typeface="Arial" panose="020B0604020202020204" pitchFamily="34" charset="0"/>
              </a:rPr>
              <a:t> </a:t>
            </a:r>
            <a:r>
              <a:rPr lang="en-US" altLang="en-US" sz="1200" dirty="0">
                <a:cs typeface="Arial" panose="020B0604020202020204" pitchFamily="34" charset="0"/>
              </a:rPr>
              <a:t>et al. </a:t>
            </a:r>
            <a:r>
              <a:rPr lang="en-US" altLang="en-US" sz="1200" dirty="0" smtClean="0">
                <a:cs typeface="Arial" panose="020B0604020202020204" pitchFamily="34" charset="0"/>
              </a:rPr>
              <a:t>2014</a:t>
            </a:r>
            <a:endParaRPr lang="en-US" altLang="en-US" sz="1200" dirty="0">
              <a:cs typeface="Arial" panose="020B0604020202020204" pitchFamily="34" charset="0"/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4610092" y="1396009"/>
            <a:ext cx="4492812" cy="769441"/>
          </a:xfrm>
          <a:prstGeom prst="rect">
            <a:avLst/>
          </a:prstGeom>
          <a:noFill/>
          <a:ln w="57150">
            <a:solidFill>
              <a:srgbClr val="5FD7F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4950" indent="-2349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blue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seq. </a:t>
            </a: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=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growing, </a:t>
            </a:r>
            <a:r>
              <a:rPr lang="en-US" altLang="en-US" sz="2200" dirty="0" err="1" smtClean="0">
                <a:latin typeface="Comic Sans MS" panose="030F0702030302020204" pitchFamily="66" charset="0"/>
                <a:sym typeface="Wingdings" panose="05000000000000000000" pitchFamily="2" charset="2"/>
              </a:rPr>
              <a:t>disky</a:t>
            </a:r>
            <a:endParaRPr lang="en-US" altLang="en-US" sz="22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red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seq. </a:t>
            </a: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= ‘red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&amp; dead’ spheroids</a:t>
            </a:r>
            <a:endParaRPr lang="en-US" altLang="en-US" sz="2200" dirty="0">
              <a:latin typeface="Comic Sans MS" panose="030F0702030302020204" pitchFamily="66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776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835542" y="1306140"/>
            <a:ext cx="152902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i="1" dirty="0">
                <a:latin typeface="Comic Sans MS" panose="030F0702030302020204" pitchFamily="66" charset="0"/>
                <a:cs typeface="Arial" panose="020B0604020202020204" pitchFamily="34" charset="0"/>
              </a:rPr>
              <a:t>why u-r?  </a:t>
            </a:r>
            <a:endParaRPr lang="en-US" altLang="en-US" sz="2000" i="1" dirty="0" smtClean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traces stellar population age (and secondarily metallicity)</a:t>
            </a:r>
            <a:endParaRPr lang="en-US" altLang="en-US" sz="20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779774" y="4043347"/>
            <a:ext cx="4267200" cy="2743201"/>
            <a:chOff x="3072" y="2170"/>
            <a:chExt cx="2688" cy="1728"/>
          </a:xfrm>
        </p:grpSpPr>
        <p:pic>
          <p:nvPicPr>
            <p:cNvPr id="17" name="Picture 16" descr="blantonsdssfilter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3" t="52417" b="6400"/>
            <a:stretch>
              <a:fillRect/>
            </a:stretch>
          </p:blipFill>
          <p:spPr bwMode="auto">
            <a:xfrm>
              <a:off x="3303" y="2630"/>
              <a:ext cx="2313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600" y="3686"/>
              <a:ext cx="18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cs typeface="Arial" panose="020B0604020202020204" pitchFamily="34" charset="0"/>
                </a:rPr>
                <a:t>Wavelength (Angstroms)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 rot="16200000">
              <a:off x="2650" y="3052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cs typeface="Arial" panose="020B0604020202020204" pitchFamily="34" charset="0"/>
                </a:rPr>
                <a:t>Filter Response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600" y="287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4176" y="287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 rot="5400000">
              <a:off x="5098" y="3167"/>
              <a:ext cx="115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200" dirty="0">
                  <a:cs typeface="Arial" panose="020B0604020202020204" pitchFamily="34" charset="0"/>
                </a:rPr>
                <a:t>Blanton et al. 2003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698" y="2170"/>
              <a:ext cx="183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dirty="0" smtClean="0">
                  <a:cs typeface="Arial" panose="020B0604020202020204" pitchFamily="34" charset="0"/>
                </a:rPr>
                <a:t>Middle-aged galaxy with “4000 Angstrom break”</a:t>
              </a:r>
              <a:endParaRPr lang="en-US" altLang="en-US" sz="1800" dirty="0">
                <a:cs typeface="Arial" panose="020B0604020202020204" pitchFamily="34" charset="0"/>
              </a:endParaRPr>
            </a:p>
          </p:txBody>
        </p:sp>
      </p:grpSp>
      <p:pic>
        <p:nvPicPr>
          <p:cNvPr id="2052" name="Picture 4" descr="http://blog.sdss.org/wp-content/uploads/2015/11/Hertzsprung-Russel_StarDa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19" y="1623857"/>
            <a:ext cx="2259011" cy="23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" y="2079155"/>
            <a:ext cx="43243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 Box 4"/>
          <p:cNvSpPr txBox="1">
            <a:spLocks noChangeArrowheads="1"/>
          </p:cNvSpPr>
          <p:nvPr/>
        </p:nvSpPr>
        <p:spPr bwMode="auto">
          <a:xfrm rot="16200000">
            <a:off x="-85119" y="284671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redder</a:t>
            </a: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55424" y="2153767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 rot="16200000">
            <a:off x="-85119" y="444691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3333FF"/>
                </a:solidFill>
              </a:rPr>
              <a:t>bluer</a:t>
            </a:r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 flipV="1">
            <a:off x="455424" y="5125567"/>
            <a:ext cx="0" cy="4572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45911" y="11781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Color-stellar mass sequences</a:t>
            </a:r>
            <a:endParaRPr lang="en-US" alt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4417" y="1000743"/>
            <a:ext cx="258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HR diagram of 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stellar population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7087" y="6209732"/>
            <a:ext cx="258859" cy="193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28727" y="6116904"/>
            <a:ext cx="604034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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81818" y="5168885"/>
            <a:ext cx="231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Kannappan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79693" y="1198271"/>
            <a:ext cx="4492812" cy="769441"/>
          </a:xfrm>
          <a:prstGeom prst="rect">
            <a:avLst/>
          </a:prstGeom>
          <a:noFill/>
          <a:ln w="57150">
            <a:solidFill>
              <a:srgbClr val="5FD7F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4950" indent="-2349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blue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seq. </a:t>
            </a: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=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growing, </a:t>
            </a:r>
            <a:r>
              <a:rPr lang="en-US" altLang="en-US" sz="2200" dirty="0" err="1" smtClean="0">
                <a:latin typeface="Comic Sans MS" panose="030F0702030302020204" pitchFamily="66" charset="0"/>
                <a:sym typeface="Wingdings" panose="05000000000000000000" pitchFamily="2" charset="2"/>
              </a:rPr>
              <a:t>disky</a:t>
            </a:r>
            <a:endParaRPr lang="en-US" altLang="en-US" sz="22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red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seq. </a:t>
            </a:r>
            <a:r>
              <a:rPr lang="en-US" altLang="en-US" sz="2200" dirty="0">
                <a:latin typeface="Comic Sans MS" panose="030F0702030302020204" pitchFamily="66" charset="0"/>
                <a:sym typeface="Wingdings" panose="05000000000000000000" pitchFamily="2" charset="2"/>
              </a:rPr>
              <a:t>= ‘red </a:t>
            </a:r>
            <a:r>
              <a:rPr lang="en-US" altLang="en-US" sz="22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&amp; dead’ spheroids</a:t>
            </a:r>
            <a:endParaRPr lang="en-US" altLang="en-US" sz="2200" dirty="0">
              <a:latin typeface="Comic Sans MS" panose="030F0702030302020204" pitchFamily="66" charset="0"/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7918850" y="2903218"/>
            <a:ext cx="1938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Credit: ESO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210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87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How does gas fit into this picture?</a:t>
            </a:r>
            <a:endParaRPr 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3" name="Picture 3" descr="ukgsfromwebpag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97" y="1392623"/>
            <a:ext cx="36195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851352" y="5152703"/>
            <a:ext cx="388882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Comic Sans MS" panose="030F0702030302020204" pitchFamily="66" charset="0"/>
                <a:cs typeface="Arial" panose="020B0604020202020204" pitchFamily="34" charset="0"/>
              </a:rPr>
              <a:t>g</a:t>
            </a:r>
            <a:r>
              <a:rPr lang="en-US" altLang="en-US" sz="20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as content for 35,000 cross- matched SDSS-2MASS galaxies using color-based “shortcut” for stellar masses</a:t>
            </a:r>
            <a:endParaRPr lang="en-US" altLang="en-US" sz="20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7461956" y="3604702"/>
            <a:ext cx="1768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Kannappan</a:t>
            </a:r>
            <a:r>
              <a:rPr lang="en-US" sz="1600" dirty="0" smtClean="0"/>
              <a:t> 2004</a:t>
            </a:r>
            <a:endParaRPr lang="en-US" sz="1600" dirty="0"/>
          </a:p>
        </p:txBody>
      </p:sp>
      <p:pic>
        <p:nvPicPr>
          <p:cNvPr id="11" name="Picture 2" descr="ukgsfromwebp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7" y="1418903"/>
            <a:ext cx="34194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 rot="16200000">
            <a:off x="-1210131" y="3113559"/>
            <a:ext cx="37592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Log</a:t>
            </a:r>
            <a:r>
              <a:rPr lang="en-US" altLang="en-US" baseline="-250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 of gas-to-stellar mass ratio</a:t>
            </a: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2910225" y="5076503"/>
            <a:ext cx="685800" cy="152400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786897" y="5228903"/>
            <a:ext cx="1828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dirty="0" smtClean="0">
                <a:solidFill>
                  <a:srgbClr val="FF3399"/>
                </a:solidFill>
              </a:rPr>
              <a:t>near-infrared from all-sky 2MASS Survey</a:t>
            </a:r>
            <a:endParaRPr lang="en-US" altLang="en-US" dirty="0">
              <a:solidFill>
                <a:srgbClr val="FF3399"/>
              </a:solidFill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54777" y="5018700"/>
            <a:ext cx="191979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dirty="0" smtClean="0">
                <a:solidFill>
                  <a:srgbClr val="FF3399"/>
                </a:solidFill>
              </a:rPr>
              <a:t>21cm “HI” gas masses from homogenized literature data (346 galaxies)</a:t>
            </a:r>
            <a:endParaRPr lang="en-US" altLang="en-US" dirty="0">
              <a:solidFill>
                <a:srgbClr val="FF3399"/>
              </a:solidFill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H="1" flipV="1">
            <a:off x="798127" y="4209397"/>
            <a:ext cx="621115" cy="867105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4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307"/>
            <a:ext cx="9017876" cy="1379591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Hindsight: the gas-richness threshold mass is not the bimodality mass</a:t>
            </a:r>
            <a:endParaRPr lang="en-US" sz="32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b="2182"/>
          <a:stretch>
            <a:fillRect/>
          </a:stretch>
        </p:blipFill>
        <p:spPr bwMode="auto">
          <a:xfrm>
            <a:off x="1704525" y="1423803"/>
            <a:ext cx="2578100" cy="411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3099" y="1689939"/>
            <a:ext cx="182880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/>
              <a:t>Problem: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smtClean="0"/>
              <a:t>color-based </a:t>
            </a:r>
            <a:r>
              <a:rPr lang="en-US" altLang="en-US" sz="2000" dirty="0"/>
              <a:t>masses </a:t>
            </a:r>
            <a:r>
              <a:rPr lang="en-US" altLang="en-US" sz="2000" dirty="0" smtClean="0"/>
              <a:t>were systematically higher than Kauffmann </a:t>
            </a:r>
            <a:r>
              <a:rPr lang="en-US" altLang="en-US" sz="2000" dirty="0"/>
              <a:t>masses </a:t>
            </a:r>
            <a:r>
              <a:rPr lang="en-US" altLang="en-US" sz="2000" dirty="0" smtClean="0"/>
              <a:t>(</a:t>
            </a:r>
            <a:r>
              <a:rPr lang="en-US" altLang="en-US" sz="2000" dirty="0" err="1" smtClean="0"/>
              <a:t>Kannappan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&amp; </a:t>
            </a:r>
            <a:r>
              <a:rPr lang="en-US" altLang="en-US" sz="2000" dirty="0" err="1"/>
              <a:t>Gawiser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07</a:t>
            </a:r>
            <a:r>
              <a:rPr lang="en-US" altLang="en-US" sz="2000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4469" y="5520433"/>
            <a:ext cx="89582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Lesson for posterity: Huge data sets do not mitigate systematic errors. They just multiply them – many, many times over.</a:t>
            </a:r>
            <a:endParaRPr lang="en-US" sz="2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30053" y="5301121"/>
            <a:ext cx="369870" cy="2913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05" y="1307553"/>
            <a:ext cx="4277711" cy="39615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7966099" y="3856954"/>
            <a:ext cx="1768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Kannappan</a:t>
            </a:r>
            <a:r>
              <a:rPr lang="en-US" sz="1600" dirty="0" smtClean="0"/>
              <a:t>+ 2013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241629" y="1027143"/>
            <a:ext cx="153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= stars + gas</a:t>
            </a:r>
            <a:endParaRPr lang="en-US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616260" y="1276023"/>
            <a:ext cx="762001" cy="26900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39855" y="5269086"/>
            <a:ext cx="4307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Nearby Field Galaxy Survey (200 galaxies)</a:t>
            </a:r>
            <a:endParaRPr lang="en-US" sz="16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3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01" y="-765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Threshold mass = known interstellar medium (ISM) transition scale</a:t>
            </a:r>
            <a:endParaRPr lang="en-US" sz="32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52" y="4754242"/>
            <a:ext cx="2133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447052" y="4906642"/>
            <a:ext cx="16764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 u="sng">
                <a:latin typeface="Arial" panose="020B0604020202020204" pitchFamily="34" charset="0"/>
              </a:rPr>
              <a:t>open box</a:t>
            </a:r>
            <a:r>
              <a:rPr lang="en-US" altLang="en-US" sz="2400">
                <a:latin typeface="Arial" panose="020B0604020202020204" pitchFamily="34" charset="0"/>
              </a:rPr>
              <a:t> merger simulation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L. Mayer &amp; the N-Body Shop</a:t>
            </a:r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5" y="1344670"/>
            <a:ext cx="238601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7"/>
          <a:stretch/>
        </p:blipFill>
        <p:spPr bwMode="auto">
          <a:xfrm>
            <a:off x="2536187" y="1344670"/>
            <a:ext cx="2349500" cy="187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"/>
          <p:cNvSpPr txBox="1">
            <a:spLocks noChangeArrowheads="1"/>
          </p:cNvSpPr>
          <p:nvPr/>
        </p:nvSpPr>
        <p:spPr bwMode="auto">
          <a:xfrm rot="5400000">
            <a:off x="3830649" y="2347286"/>
            <a:ext cx="2438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dirty="0" err="1" smtClean="0">
                <a:latin typeface="Comic Sans MS" panose="030F0702030302020204" pitchFamily="66" charset="0"/>
                <a:cs typeface="Arial" panose="020B0604020202020204" pitchFamily="34" charset="0"/>
              </a:rPr>
              <a:t>Dalcanton</a:t>
            </a:r>
            <a:r>
              <a:rPr lang="en-US" altLang="en-US" sz="14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US" sz="1400" dirty="0">
                <a:latin typeface="Comic Sans MS" panose="030F0702030302020204" pitchFamily="66" charset="0"/>
                <a:cs typeface="Arial" panose="020B0604020202020204" pitchFamily="34" charset="0"/>
              </a:rPr>
              <a:t>et al. (2004)</a:t>
            </a:r>
          </a:p>
        </p:txBody>
      </p:sp>
      <p:pic>
        <p:nvPicPr>
          <p:cNvPr id="5122" name="Picture 2" descr="http://inspirehep.net/record/875072/files/massm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" y="3575405"/>
            <a:ext cx="3255720" cy="32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3141493" y="3899496"/>
            <a:ext cx="198278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 err="1" smtClean="0">
                <a:latin typeface="Comic Sans MS" panose="030F0702030302020204" pitchFamily="66" charset="0"/>
                <a:cs typeface="Arial" panose="020B0604020202020204" pitchFamily="34" charset="0"/>
              </a:rPr>
              <a:t>Mannucci</a:t>
            </a:r>
            <a:r>
              <a:rPr lang="en-US" altLang="en-US" dirty="0" smtClean="0">
                <a:latin typeface="Comic Sans MS" panose="030F0702030302020204" pitchFamily="66" charset="0"/>
                <a:cs typeface="Arial" panose="020B0604020202020204" pitchFamily="34" charset="0"/>
              </a:rPr>
              <a:t> et </a:t>
            </a:r>
            <a:r>
              <a:rPr lang="en-US" altLang="en-US" dirty="0">
                <a:latin typeface="Comic Sans MS" panose="030F0702030302020204" pitchFamily="66" charset="0"/>
                <a:cs typeface="Arial" panose="020B0604020202020204" pitchFamily="34" charset="0"/>
              </a:rPr>
              <a:t>al. (</a:t>
            </a:r>
            <a:r>
              <a:rPr lang="en-US" altLang="en-US" dirty="0" smtClean="0">
                <a:latin typeface="Comic Sans MS" panose="030F0702030302020204" pitchFamily="66" charset="0"/>
                <a:cs typeface="Arial" panose="020B0604020202020204" pitchFamily="34" charset="0"/>
              </a:rPr>
              <a:t>2011)</a:t>
            </a:r>
          </a:p>
          <a:p>
            <a:pPr>
              <a:buFontTx/>
              <a:buNone/>
            </a:pPr>
            <a:r>
              <a:rPr lang="en-US" altLang="en-US" dirty="0">
                <a:latin typeface="Comic Sans MS" panose="030F0702030302020204" pitchFamily="66" charset="0"/>
                <a:cs typeface="Arial" panose="020B0604020202020204" pitchFamily="34" charset="0"/>
              </a:rPr>
              <a:t>u</a:t>
            </a:r>
            <a:r>
              <a:rPr lang="en-US" altLang="en-US" dirty="0" smtClean="0">
                <a:latin typeface="Comic Sans MS" panose="030F0702030302020204" pitchFamily="66" charset="0"/>
                <a:cs typeface="Arial" panose="020B0604020202020204" pitchFamily="34" charset="0"/>
              </a:rPr>
              <a:t>pdate to “fundamental metallicity relation” including Star Formation Rate (SFR)</a:t>
            </a:r>
            <a:endParaRPr lang="en-US" alt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175" y="904129"/>
            <a:ext cx="203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d</a:t>
            </a:r>
            <a:r>
              <a:rPr lang="en-US" sz="24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ust lanes</a:t>
            </a:r>
            <a:endParaRPr lang="en-US" sz="24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149" y="3303476"/>
            <a:ext cx="440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omic Sans MS" panose="030F0702030302020204" pitchFamily="66" charset="0"/>
              </a:rPr>
              <a:t>m</a:t>
            </a:r>
            <a:r>
              <a:rPr lang="en-US" sz="24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ass-metallicity relation</a:t>
            </a:r>
            <a:endParaRPr lang="en-US" sz="24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8858" y="1021637"/>
            <a:ext cx="3585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Link to theory of “cold-mode” gas accretion</a:t>
            </a:r>
            <a:endParaRPr lang="en-US" sz="2400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22" y="1804861"/>
            <a:ext cx="3006837" cy="277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 rot="5400000">
            <a:off x="7537788" y="3108175"/>
            <a:ext cx="227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mic Sans MS" panose="030F0702030302020204" pitchFamily="66" charset="0"/>
              </a:rPr>
              <a:t>Dekel</a:t>
            </a:r>
            <a:r>
              <a:rPr lang="en-US" sz="1400" dirty="0" smtClean="0">
                <a:latin typeface="Comic Sans MS" panose="030F0702030302020204" pitchFamily="66" charset="0"/>
              </a:rPr>
              <a:t> &amp; </a:t>
            </a:r>
            <a:r>
              <a:rPr lang="en-US" sz="1400" dirty="0" err="1" smtClean="0">
                <a:latin typeface="Comic Sans MS" panose="030F0702030302020204" pitchFamily="66" charset="0"/>
              </a:rPr>
              <a:t>Birnboim</a:t>
            </a:r>
            <a:r>
              <a:rPr lang="en-US" sz="1400" dirty="0" smtClean="0">
                <a:latin typeface="Comic Sans MS" panose="030F0702030302020204" pitchFamily="66" charset="0"/>
              </a:rPr>
              <a:t> (2005)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9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579" y="1395269"/>
            <a:ext cx="4981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Comic Sans MS" panose="030F0702030302020204" pitchFamily="66" charset="0"/>
              </a:rPr>
              <a:t>P</a:t>
            </a:r>
            <a:r>
              <a:rPr lang="en-US" sz="2400" dirty="0" smtClean="0">
                <a:latin typeface="Comic Sans MS" panose="030F0702030302020204" pitchFamily="66" charset="0"/>
              </a:rPr>
              <a:t>eak initial </a:t>
            </a:r>
            <a:r>
              <a:rPr lang="en-US" sz="2400" dirty="0" err="1" smtClean="0">
                <a:latin typeface="Comic Sans MS" panose="030F0702030302020204" pitchFamily="66" charset="0"/>
              </a:rPr>
              <a:t>overdensities</a:t>
            </a:r>
            <a:r>
              <a:rPr lang="en-US" sz="2400" dirty="0" smtClean="0">
                <a:latin typeface="Comic Sans MS" panose="030F0702030302020204" pitchFamily="66" charset="0"/>
              </a:rPr>
              <a:t> in dark matter coalesce first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Comic Sans MS" panose="030F0702030302020204" pitchFamily="66" charset="0"/>
              </a:rPr>
              <a:t>Even where largest halos are still coalescing today (galaxy clusters), the </a:t>
            </a:r>
            <a:r>
              <a:rPr lang="en-US" sz="2400" i="1" u="sng" dirty="0" smtClean="0">
                <a:latin typeface="Comic Sans MS" panose="030F0702030302020204" pitchFamily="66" charset="0"/>
              </a:rPr>
              <a:t>stars</a:t>
            </a:r>
            <a:r>
              <a:rPr lang="en-US" sz="2400" dirty="0" smtClean="0">
                <a:latin typeface="Comic Sans MS" panose="030F0702030302020204" pitchFamily="66" charset="0"/>
              </a:rPr>
              <a:t> are already old </a:t>
            </a:r>
            <a:r>
              <a:rPr lang="en-US" sz="24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 structure age ≠ stellar population age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Gas shock-heats in massive halos  slows accretion, plus hot halo gas strips galaxy gas</a:t>
            </a:r>
            <a:endParaRPr lang="en-US" sz="2400" dirty="0" smtClean="0">
              <a:latin typeface="Comic Sans MS" panose="030F0702030302020204" pitchFamily="66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50" y="77453"/>
            <a:ext cx="797082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The hierarchical galaxy formation (non)paradox: why massive things are old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r="49771" b="49400"/>
          <a:stretch>
            <a:fillRect/>
          </a:stretch>
        </p:blipFill>
        <p:spPr bwMode="auto">
          <a:xfrm>
            <a:off x="5761544" y="1221035"/>
            <a:ext cx="3075574" cy="27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309818" y="261635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 err="1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bursty</a:t>
            </a:r>
            <a:endParaRPr lang="en-US" altLang="en-US" sz="2800" dirty="0">
              <a:solidFill>
                <a:srgbClr val="AE2C9F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467191" y="3706689"/>
            <a:ext cx="36576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  <a:cs typeface="Arial" charset="0"/>
                <a:sym typeface="Wingdings" pitchFamily="2" charset="2"/>
              </a:rPr>
              <a:t>   log galaxy stellar mass</a:t>
            </a:r>
            <a:endParaRPr lang="en-US" sz="1600" dirty="0">
              <a:solidFill>
                <a:srgbClr val="0070C0"/>
              </a:solidFill>
              <a:latin typeface="Comic Sans MS" panose="030F0702030302020204" pitchFamily="66" charset="0"/>
              <a:cs typeface="Arial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16200000">
            <a:off x="4430499" y="2470444"/>
            <a:ext cx="28638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star </a:t>
            </a:r>
            <a:r>
              <a:rPr lang="en-US" altLang="en-US" sz="1600" dirty="0" err="1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form’n</a:t>
            </a:r>
            <a:r>
              <a:rPr lang="en-US" altLang="en-US" sz="16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 history </a:t>
            </a:r>
            <a:r>
              <a:rPr lang="en-US" altLang="en-US" sz="1600" dirty="0" smtClean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tracer</a:t>
            </a:r>
            <a:endParaRPr lang="en-US" altLang="en-US" sz="1600" dirty="0">
              <a:solidFill>
                <a:srgbClr val="0070C0"/>
              </a:solidFill>
              <a:latin typeface="Comic Sans MS" panose="030F0702030302020204" pitchFamily="66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7668639" y="183833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old</a:t>
            </a:r>
          </a:p>
        </p:txBody>
      </p:sp>
      <p:pic>
        <p:nvPicPr>
          <p:cNvPr id="6146" name="Picture 2" descr="https://ned.ipac.caltech.edu/level5/Sept08/Schindler/Figures/figure1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19" y="4200434"/>
            <a:ext cx="2661197" cy="233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88141" y="6099399"/>
            <a:ext cx="177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Kenney et al. 2004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http://www.illustris-project.org/static/illustris/movies/illustris_moviethumb_cube_sub_frame.jp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81" y="5293935"/>
            <a:ext cx="2738924" cy="134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276866" y="5539539"/>
            <a:ext cx="184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Credit: </a:t>
            </a:r>
            <a:r>
              <a:rPr lang="en-US" sz="1400" dirty="0" err="1" smtClean="0">
                <a:latin typeface="Comic Sans MS" panose="030F0702030302020204" pitchFamily="66" charset="0"/>
              </a:rPr>
              <a:t>Illustris</a:t>
            </a:r>
            <a:r>
              <a:rPr lang="en-US" sz="1400" dirty="0" smtClean="0">
                <a:latin typeface="Comic Sans MS" panose="030F0702030302020204" pitchFamily="66" charset="0"/>
              </a:rPr>
              <a:t> Collaboration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8" y="360032"/>
            <a:ext cx="3498029" cy="109046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Motivation for RESOLVE &amp; ECO</a:t>
            </a:r>
            <a:br>
              <a:rPr lang="en-US" sz="3600" dirty="0" smtClean="0">
                <a:latin typeface="Comic Sans MS" panose="030F0702030302020204" pitchFamily="66" charset="0"/>
              </a:rPr>
            </a:b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Image of RESOLVE footprint between ~8h45mα and ~15h50m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344" y="377366"/>
            <a:ext cx="5438171" cy="23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1640" y="2176034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RESOLVE-A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1640" y="65404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ECO</a:t>
            </a: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32305" y="2773167"/>
            <a:ext cx="2723779" cy="3939540"/>
          </a:xfrm>
          <a:prstGeom prst="rect">
            <a:avLst/>
          </a:prstGeom>
          <a:noFill/>
          <a:ln w="381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tIns="91440" bIns="91440">
            <a:spAutoFit/>
          </a:bodyPr>
          <a:lstStyle>
            <a:lvl1pPr marL="223838" indent="-2238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eaLnBrk="1" hangingPunct="1">
              <a:spcBef>
                <a:spcPts val="1200"/>
              </a:spcBef>
              <a:buNone/>
              <a:defRPr/>
            </a:pPr>
            <a:r>
              <a:rPr lang="en-US" altLang="en-US" sz="2400" dirty="0" smtClean="0">
                <a:solidFill>
                  <a:srgbClr val="33CC33"/>
                </a:solidFill>
                <a:latin typeface="Comic Sans MS" panose="030F0702030302020204" pitchFamily="66" charset="0"/>
              </a:rPr>
              <a:t>In brief:</a:t>
            </a:r>
          </a:p>
          <a:p>
            <a:pPr marL="0" indent="0" algn="ctr" eaLnBrk="1" hangingPunct="1">
              <a:spcBef>
                <a:spcPct val="0"/>
              </a:spcBef>
              <a:spcAft>
                <a:spcPct val="30000"/>
              </a:spcAft>
              <a:buNone/>
              <a:defRPr/>
            </a:pPr>
            <a:r>
              <a:rPr lang="en-US" altLang="en-US" sz="2200" dirty="0" smtClean="0">
                <a:latin typeface="Comic Sans MS" panose="030F0702030302020204" pitchFamily="66" charset="0"/>
              </a:rPr>
              <a:t>two volume-limited</a:t>
            </a:r>
            <a:r>
              <a:rPr lang="en-US" altLang="en-US" sz="2200" dirty="0">
                <a:latin typeface="Comic Sans MS" panose="030F0702030302020204" pitchFamily="66" charset="0"/>
              </a:rPr>
              <a:t>, unusually complete </a:t>
            </a:r>
            <a:r>
              <a:rPr lang="en-US" altLang="en-US" sz="2200" dirty="0" smtClean="0">
                <a:latin typeface="Comic Sans MS" panose="030F0702030302020204" pitchFamily="66" charset="0"/>
              </a:rPr>
              <a:t>“census” surveys </a:t>
            </a:r>
            <a:r>
              <a:rPr lang="en-US" altLang="en-US" sz="2200" dirty="0">
                <a:latin typeface="Comic Sans MS" panose="030F0702030302020204" pitchFamily="66" charset="0"/>
              </a:rPr>
              <a:t>of </a:t>
            </a:r>
            <a:r>
              <a:rPr lang="en-US" altLang="en-US" sz="2200" dirty="0" smtClean="0">
                <a:latin typeface="Comic Sans MS" panose="030F0702030302020204" pitchFamily="66" charset="0"/>
              </a:rPr>
              <a:t>stars, gas, </a:t>
            </a:r>
            <a:r>
              <a:rPr lang="en-US" altLang="en-US" sz="2200" dirty="0">
                <a:latin typeface="Comic Sans MS" panose="030F0702030302020204" pitchFamily="66" charset="0"/>
              </a:rPr>
              <a:t>and </a:t>
            </a:r>
            <a:r>
              <a:rPr lang="en-US" altLang="en-US" sz="2200" dirty="0" smtClean="0">
                <a:latin typeface="Comic Sans MS" panose="030F0702030302020204" pitchFamily="66" charset="0"/>
              </a:rPr>
              <a:t>dark matter, </a:t>
            </a:r>
            <a:r>
              <a:rPr lang="en-US" altLang="en-US" sz="2200" dirty="0">
                <a:latin typeface="Comic Sans MS" panose="030F0702030302020204" pitchFamily="66" charset="0"/>
              </a:rPr>
              <a:t>plus star formation &amp; merging, from dwarf galaxy to </a:t>
            </a:r>
            <a:r>
              <a:rPr lang="en-US" altLang="en-US" sz="2200" dirty="0" smtClean="0">
                <a:latin typeface="Comic Sans MS" panose="030F0702030302020204" pitchFamily="66" charset="0"/>
              </a:rPr>
              <a:t>group &amp; cluster scales</a:t>
            </a:r>
            <a:endParaRPr lang="en-US" altLang="en-US" sz="22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67" y="1160859"/>
            <a:ext cx="709392" cy="653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5" y="1113108"/>
            <a:ext cx="2207311" cy="74870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156333" y="3002502"/>
            <a:ext cx="6094944" cy="3675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33CC33"/>
                </a:solidFill>
                <a:latin typeface="Comic Sans MS" panose="030F0702030302020204" pitchFamily="66" charset="0"/>
              </a:rPr>
              <a:t>Key advantages of both RESOLVE and ECO: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b</a:t>
            </a:r>
            <a:r>
              <a:rPr lang="en-US" sz="2000" dirty="0" smtClean="0">
                <a:latin typeface="Comic Sans MS" panose="030F0702030302020204" pitchFamily="66" charset="0"/>
              </a:rPr>
              <a:t>aryonic mass limit ~10</a:t>
            </a:r>
            <a:r>
              <a:rPr lang="en-US" sz="2000" baseline="30000" dirty="0" smtClean="0">
                <a:latin typeface="Comic Sans MS" panose="030F0702030302020204" pitchFamily="66" charset="0"/>
              </a:rPr>
              <a:t>9</a:t>
            </a:r>
            <a:r>
              <a:rPr lang="en-US" sz="2000" dirty="0" smtClean="0">
                <a:latin typeface="Comic Sans MS" panose="030F0702030302020204" pitchFamily="66" charset="0"/>
              </a:rPr>
              <a:t> M</a:t>
            </a:r>
            <a:r>
              <a:rPr lang="en-US" sz="2000" baseline="-25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,</a:t>
            </a:r>
            <a:r>
              <a:rPr lang="en-US" sz="2000" dirty="0" smtClean="0">
                <a:latin typeface="Comic Sans MS" panose="030F0702030302020204" pitchFamily="66" charset="0"/>
              </a:rPr>
              <a:t> well below threshold scale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volume-limited for robust &amp; diverse environment data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more complete than parent SDSS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superior photometry (color gradients, star formation histories)</a:t>
            </a:r>
          </a:p>
          <a:p>
            <a:pPr algn="l"/>
            <a:r>
              <a:rPr lang="en-US" dirty="0" smtClean="0">
                <a:solidFill>
                  <a:srgbClr val="33CC33"/>
                </a:solidFill>
                <a:latin typeface="Comic Sans MS" panose="030F0702030302020204" pitchFamily="66" charset="0"/>
              </a:rPr>
              <a:t>Additional benefits of RESOLVE: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fractional-mass limited gas masses (&lt;10% stellar mass)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3D spectroscopy for internal dynamics &amp; star formation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superior depth and archival data in equatorial strips</a:t>
            </a:r>
          </a:p>
          <a:p>
            <a:pPr algn="l"/>
            <a:r>
              <a:rPr lang="en-US" dirty="0" smtClean="0">
                <a:solidFill>
                  <a:srgbClr val="33CC33"/>
                </a:solidFill>
                <a:latin typeface="Comic Sans MS" panose="030F0702030302020204" pitchFamily="66" charset="0"/>
              </a:rPr>
              <a:t>Complementary benefit of ECO: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mic Sans MS" panose="030F0702030302020204" pitchFamily="66" charset="0"/>
              </a:rPr>
              <a:t>&gt;10x larger volume with more extreme environments</a:t>
            </a:r>
            <a:endParaRPr lang="en-US" sz="2000" dirty="0">
              <a:latin typeface="Comic Sans MS" panose="030F0702030302020204" pitchFamily="66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49446" y="1814061"/>
            <a:ext cx="381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omic Sans MS" panose="030F0702030302020204" pitchFamily="66" charset="0"/>
              </a:rPr>
              <a:t>http://resolve.astro.unc.edu</a:t>
            </a:r>
          </a:p>
          <a:p>
            <a:pPr algn="ctr"/>
            <a:r>
              <a:rPr lang="en-US" dirty="0" smtClean="0">
                <a:latin typeface="Comic Sans MS" panose="030F0702030302020204" pitchFamily="66" charset="0"/>
              </a:rPr>
              <a:t>= your data sets for this class </a:t>
            </a:r>
          </a:p>
          <a:p>
            <a:pPr algn="ctr"/>
            <a:r>
              <a:rPr lang="en-US" dirty="0" smtClean="0">
                <a:latin typeface="Comic Sans MS" panose="030F0702030302020204" pitchFamily="66" charset="0"/>
              </a:rPr>
              <a:t>(real research in progress!) 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0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346" name="Picture 2" descr="http://star-www.dur.ac.uk/~moore/pictures/pic1+lg+coma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3" t="65915"/>
          <a:stretch/>
        </p:blipFill>
        <p:spPr>
          <a:xfrm>
            <a:off x="1839310" y="4834751"/>
            <a:ext cx="3118453" cy="1544310"/>
          </a:xfrm>
          <a:noFill/>
        </p:spPr>
      </p:pic>
      <p:sp>
        <p:nvSpPr>
          <p:cNvPr id="569348" name="Text Box 4"/>
          <p:cNvSpPr txBox="1">
            <a:spLocks noChangeArrowheads="1"/>
          </p:cNvSpPr>
          <p:nvPr/>
        </p:nvSpPr>
        <p:spPr bwMode="auto">
          <a:xfrm>
            <a:off x="5867400" y="2147888"/>
            <a:ext cx="28194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Comic Sans MS" panose="030F0702030302020204" pitchFamily="66" charset="0"/>
                <a:cs typeface="Arial" panose="020B0604020202020204" pitchFamily="34" charset="0"/>
              </a:rPr>
              <a:t>galaxies form within dark matter halos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9349" name="AutoShape 5"/>
          <p:cNvSpPr>
            <a:spLocks noChangeArrowheads="1"/>
          </p:cNvSpPr>
          <p:nvPr/>
        </p:nvSpPr>
        <p:spPr bwMode="auto">
          <a:xfrm>
            <a:off x="6934200" y="298608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80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9350" name="Rectangle 6"/>
          <p:cNvSpPr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>
                <a:latin typeface="Comic Sans MS" panose="030F0702030302020204" pitchFamily="66" charset="0"/>
                <a:cs typeface="Arial" panose="020B0604020202020204" pitchFamily="34" charset="0"/>
              </a:rPr>
              <a:t>Hierarchical Galaxy Formation</a:t>
            </a:r>
          </a:p>
        </p:txBody>
      </p:sp>
      <p:pic>
        <p:nvPicPr>
          <p:cNvPr id="569351" name="Picture 7" descr="NVWS99B_0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" t="17860" r="8379" b="25980"/>
          <a:stretch>
            <a:fillRect/>
          </a:stretch>
        </p:blipFill>
        <p:spPr bwMode="auto">
          <a:xfrm>
            <a:off x="5614140" y="1417638"/>
            <a:ext cx="32067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9352" name="Text Box 8"/>
          <p:cNvSpPr txBox="1">
            <a:spLocks noChangeArrowheads="1"/>
          </p:cNvSpPr>
          <p:nvPr/>
        </p:nvSpPr>
        <p:spPr bwMode="auto">
          <a:xfrm>
            <a:off x="6400800" y="4129088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1400">
                <a:latin typeface="Comic Sans MS" panose="030F0702030302020204" pitchFamily="66" charset="0"/>
                <a:cs typeface="Arial" panose="020B0604020202020204" pitchFamily="34" charset="0"/>
              </a:rPr>
              <a:t>figure: R. Jansen, ASU</a:t>
            </a:r>
          </a:p>
        </p:txBody>
      </p:sp>
      <p:sp>
        <p:nvSpPr>
          <p:cNvPr id="569353" name="Text Box 9"/>
          <p:cNvSpPr txBox="1">
            <a:spLocks noChangeArrowheads="1"/>
          </p:cNvSpPr>
          <p:nvPr/>
        </p:nvSpPr>
        <p:spPr bwMode="auto">
          <a:xfrm>
            <a:off x="457200" y="1187223"/>
            <a:ext cx="480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Comic Sans MS" panose="030F0702030302020204" pitchFamily="66" charset="0"/>
                <a:cs typeface="Arial" panose="020B0604020202020204" pitchFamily="34" charset="0"/>
              </a:rPr>
              <a:t>dark matter halos merge &amp; grow</a:t>
            </a:r>
          </a:p>
        </p:txBody>
      </p:sp>
      <p:sp>
        <p:nvSpPr>
          <p:cNvPr id="569354" name="Line 10"/>
          <p:cNvSpPr>
            <a:spLocks noChangeShapeType="1"/>
          </p:cNvSpPr>
          <p:nvPr/>
        </p:nvSpPr>
        <p:spPr bwMode="auto">
          <a:xfrm flipV="1">
            <a:off x="4794129" y="3486094"/>
            <a:ext cx="1412035" cy="113295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9355" name="Rectangle 11"/>
          <p:cNvSpPr>
            <a:spLocks noChangeArrowheads="1"/>
          </p:cNvSpPr>
          <p:nvPr/>
        </p:nvSpPr>
        <p:spPr bwMode="auto">
          <a:xfrm>
            <a:off x="3532188" y="4886774"/>
            <a:ext cx="1322387" cy="1460500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80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9356" name="Text Box 12"/>
          <p:cNvSpPr txBox="1">
            <a:spLocks noChangeArrowheads="1"/>
          </p:cNvSpPr>
          <p:nvPr/>
        </p:nvSpPr>
        <p:spPr bwMode="auto">
          <a:xfrm>
            <a:off x="7010400" y="13858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Local Group</a:t>
            </a:r>
          </a:p>
        </p:txBody>
      </p:sp>
      <p:sp>
        <p:nvSpPr>
          <p:cNvPr id="569357" name="Text Box 13"/>
          <p:cNvSpPr txBox="1">
            <a:spLocks noChangeArrowheads="1"/>
          </p:cNvSpPr>
          <p:nvPr/>
        </p:nvSpPr>
        <p:spPr bwMode="auto">
          <a:xfrm>
            <a:off x="6781800" y="4738688"/>
            <a:ext cx="2057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9358" name="Text Box 14"/>
          <p:cNvSpPr txBox="1">
            <a:spLocks noChangeArrowheads="1"/>
          </p:cNvSpPr>
          <p:nvPr/>
        </p:nvSpPr>
        <p:spPr bwMode="auto">
          <a:xfrm>
            <a:off x="5181600" y="4592638"/>
            <a:ext cx="3657600" cy="181588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25425" indent="-225425" defTabSz="1698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698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698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698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698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69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69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69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69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lang="en-US" altLang="en-US" sz="2000" dirty="0">
                <a:latin typeface="Comic Sans MS" panose="030F0702030302020204" pitchFamily="66" charset="0"/>
                <a:cs typeface="Arial" panose="020B0604020202020204" pitchFamily="34" charset="0"/>
              </a:rPr>
              <a:t>high-resolution physics: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omic Sans MS" panose="030F0702030302020204" pitchFamily="66" charset="0"/>
                <a:cs typeface="Arial" panose="020B0604020202020204" pitchFamily="34" charset="0"/>
              </a:rPr>
              <a:t>galaxy-galaxy interactions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omic Sans MS" panose="030F0702030302020204" pitchFamily="66" charset="0"/>
                <a:cs typeface="Arial" panose="020B0604020202020204" pitchFamily="34" charset="0"/>
              </a:rPr>
              <a:t>gas inflow &amp; star formation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Comic Sans MS" panose="030F0702030302020204" pitchFamily="66" charset="0"/>
                <a:cs typeface="Arial" panose="020B0604020202020204" pitchFamily="34" charset="0"/>
              </a:rPr>
              <a:t>energy feedback (supernovae, AGN</a:t>
            </a:r>
            <a:r>
              <a:rPr lang="en-US" altLang="en-US" sz="20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)</a:t>
            </a:r>
            <a:endParaRPr lang="en-US" altLang="en-US" sz="20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9359" name="Text Box 16"/>
          <p:cNvSpPr txBox="1">
            <a:spLocks noChangeArrowheads="1"/>
          </p:cNvSpPr>
          <p:nvPr/>
        </p:nvSpPr>
        <p:spPr bwMode="auto">
          <a:xfrm>
            <a:off x="1975478" y="4356897"/>
            <a:ext cx="4006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200" dirty="0">
                <a:solidFill>
                  <a:srgbClr val="33CC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galaxies form inside</a:t>
            </a:r>
          </a:p>
        </p:txBody>
      </p:sp>
      <p:sp>
        <p:nvSpPr>
          <p:cNvPr id="569360" name="Text Box 3"/>
          <p:cNvSpPr txBox="1">
            <a:spLocks noChangeArrowheads="1"/>
          </p:cNvSpPr>
          <p:nvPr/>
        </p:nvSpPr>
        <p:spPr bwMode="auto">
          <a:xfrm rot="-5400000">
            <a:off x="748698" y="5367824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200" dirty="0">
                <a:latin typeface="Comic Sans MS" panose="030F0702030302020204" pitchFamily="66" charset="0"/>
                <a:cs typeface="Arial" panose="020B0604020202020204" pitchFamily="34" charset="0"/>
              </a:rPr>
              <a:t>Moore www.nbody.net</a:t>
            </a:r>
          </a:p>
        </p:txBody>
      </p:sp>
      <p:pic>
        <p:nvPicPr>
          <p:cNvPr id="18" name="Picture 7" descr="kravtsovgalaxyform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58" y="1922100"/>
            <a:ext cx="2439988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kravtsovfilamentformatio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3" y="1673883"/>
            <a:ext cx="276225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 rot="5400000">
            <a:off x="7811867" y="4065261"/>
            <a:ext cx="232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Credit: R. Jansen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-1080432" y="2598938"/>
            <a:ext cx="259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</a:t>
            </a:r>
            <a:r>
              <a:rPr lang="en-US" sz="1400" dirty="0"/>
              <a:t>://cosmicweb.uchicago.edu/</a:t>
            </a:r>
          </a:p>
        </p:txBody>
      </p:sp>
    </p:spTree>
    <p:extLst>
      <p:ext uri="{BB962C8B-B14F-4D97-AF65-F5344CB8AC3E}">
        <p14:creationId xmlns:p14="http://schemas.microsoft.com/office/powerpoint/2010/main" val="23213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42" name="Group 3"/>
          <p:cNvGrpSpPr>
            <a:grpSpLocks noChangeAspect="1"/>
          </p:cNvGrpSpPr>
          <p:nvPr/>
        </p:nvGrpSpPr>
        <p:grpSpPr bwMode="auto">
          <a:xfrm>
            <a:off x="2438400" y="1711916"/>
            <a:ext cx="4351338" cy="3913187"/>
            <a:chOff x="711" y="1612"/>
            <a:chExt cx="1825" cy="1641"/>
          </a:xfrm>
        </p:grpSpPr>
        <p:graphicFrame>
          <p:nvGraphicFramePr>
            <p:cNvPr id="573443" name="Object 2"/>
            <p:cNvGraphicFramePr>
              <a:graphicFrameLocks noChangeAspect="1"/>
            </p:cNvGraphicFramePr>
            <p:nvPr/>
          </p:nvGraphicFramePr>
          <p:xfrm>
            <a:off x="711" y="1612"/>
            <a:ext cx="1825" cy="1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r:id="rId3" imgW="3410640" imgH="3066120" progId="">
                    <p:embed/>
                  </p:oleObj>
                </mc:Choice>
                <mc:Fallback>
                  <p:oleObj r:id="rId3" imgW="3410640" imgH="30661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1" y="1612"/>
                          <a:ext cx="1825" cy="16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3444" name="Group 5"/>
            <p:cNvGrpSpPr>
              <a:grpSpLocks noChangeAspect="1"/>
            </p:cNvGrpSpPr>
            <p:nvPr/>
          </p:nvGrpSpPr>
          <p:grpSpPr bwMode="auto">
            <a:xfrm>
              <a:off x="1191" y="1948"/>
              <a:ext cx="1226" cy="1226"/>
              <a:chOff x="960" y="1824"/>
              <a:chExt cx="1440" cy="1440"/>
            </a:xfrm>
          </p:grpSpPr>
          <p:sp>
            <p:nvSpPr>
              <p:cNvPr id="573445" name="Oval 6"/>
              <p:cNvSpPr>
                <a:spLocks noChangeAspect="1" noChangeArrowheads="1"/>
              </p:cNvSpPr>
              <p:nvPr/>
            </p:nvSpPr>
            <p:spPr bwMode="auto">
              <a:xfrm>
                <a:off x="960" y="182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46" name="Oval 7"/>
              <p:cNvSpPr>
                <a:spLocks noChangeAspect="1" noChangeArrowheads="1"/>
              </p:cNvSpPr>
              <p:nvPr/>
            </p:nvSpPr>
            <p:spPr bwMode="auto">
              <a:xfrm>
                <a:off x="1152" y="2400"/>
                <a:ext cx="192" cy="19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47" name="Oval 8"/>
              <p:cNvSpPr>
                <a:spLocks noChangeAspect="1" noChangeArrowheads="1"/>
              </p:cNvSpPr>
              <p:nvPr/>
            </p:nvSpPr>
            <p:spPr bwMode="auto">
              <a:xfrm>
                <a:off x="960" y="2208"/>
                <a:ext cx="384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48" name="Oval 9"/>
              <p:cNvSpPr>
                <a:spLocks noChangeAspect="1" noChangeArrowheads="1"/>
              </p:cNvSpPr>
              <p:nvPr/>
            </p:nvSpPr>
            <p:spPr bwMode="auto">
              <a:xfrm>
                <a:off x="1104" y="218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49" name="Oval 10"/>
              <p:cNvSpPr>
                <a:spLocks noChangeAspect="1" noChangeArrowheads="1"/>
              </p:cNvSpPr>
              <p:nvPr/>
            </p:nvSpPr>
            <p:spPr bwMode="auto">
              <a:xfrm>
                <a:off x="1206" y="2640"/>
                <a:ext cx="378" cy="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50" name="Oval 11"/>
              <p:cNvSpPr>
                <a:spLocks noChangeAspect="1" noChangeArrowheads="1"/>
              </p:cNvSpPr>
              <p:nvPr/>
            </p:nvSpPr>
            <p:spPr bwMode="auto">
              <a:xfrm>
                <a:off x="1296" y="2592"/>
                <a:ext cx="192" cy="19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3451" name="Oval 12"/>
              <p:cNvSpPr>
                <a:spLocks noChangeAspect="1" noChangeArrowheads="1"/>
              </p:cNvSpPr>
              <p:nvPr/>
            </p:nvSpPr>
            <p:spPr bwMode="auto">
              <a:xfrm>
                <a:off x="1872" y="2736"/>
                <a:ext cx="528" cy="52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buFontTx/>
                  <a:buNone/>
                </a:pPr>
                <a:endParaRPr lang="en-US" altLang="en-US" sz="1800">
                  <a:latin typeface="Comic Sans MS" panose="030F0702030302020204" pitchFamily="66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73452" name="Text Box 13"/>
          <p:cNvSpPr txBox="1">
            <a:spLocks noChangeArrowheads="1"/>
          </p:cNvSpPr>
          <p:nvPr/>
        </p:nvSpPr>
        <p:spPr bwMode="auto">
          <a:xfrm rot="5400000">
            <a:off x="1471935" y="3454822"/>
            <a:ext cx="151845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Comic Sans MS" panose="030F0702030302020204" pitchFamily="66" charset="0"/>
                <a:cs typeface="Arial" panose="020B0604020202020204" pitchFamily="34" charset="0"/>
              </a:rPr>
              <a:t>time </a:t>
            </a:r>
            <a:r>
              <a:rPr lang="en-US" altLang="en-US" sz="2400" dirty="0"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altLang="en-US" sz="2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73453" name="Text Box 14"/>
          <p:cNvSpPr txBox="1">
            <a:spLocks noChangeArrowheads="1"/>
          </p:cNvSpPr>
          <p:nvPr/>
        </p:nvSpPr>
        <p:spPr bwMode="auto">
          <a:xfrm rot="5400000">
            <a:off x="6003925" y="4286841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Comic Sans MS" panose="030F0702030302020204" pitchFamily="66" charset="0"/>
                <a:cs typeface="Arial" panose="020B0604020202020204" pitchFamily="34" charset="0"/>
              </a:rPr>
              <a:t>Lacey &amp; Cole 1993</a:t>
            </a:r>
          </a:p>
        </p:txBody>
      </p:sp>
      <p:sp>
        <p:nvSpPr>
          <p:cNvPr id="573454" name="Rectangle 17"/>
          <p:cNvSpPr>
            <a:spLocks noChangeArrowheads="1"/>
          </p:cNvSpPr>
          <p:nvPr/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>
                <a:latin typeface="Comic Sans MS" panose="030F0702030302020204" pitchFamily="66" charset="0"/>
                <a:cs typeface="Arial" panose="020B0604020202020204" pitchFamily="34" charset="0"/>
              </a:rPr>
              <a:t>Alternating spheroid &amp; disk growth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2862" y="5753528"/>
            <a:ext cx="228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“merger tree”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609600"/>
            <a:ext cx="7848600" cy="762000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3600" dirty="0" smtClean="0">
                <a:latin typeface="Comic Sans MS" panose="030F0702030302020204" pitchFamily="66" charset="0"/>
                <a:cs typeface="Arial" panose="020B0604020202020204" pitchFamily="34" charset="0"/>
              </a:rPr>
              <a:t>Evolution in the Hubble Sequence</a:t>
            </a:r>
            <a:endParaRPr lang="en-US" altLang="en-US" sz="36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572419" name="Picture 3" descr="hubbleseqkormbe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065963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5257800" y="4648200"/>
            <a:ext cx="297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Comic Sans MS" panose="030F0702030302020204" pitchFamily="66" charset="0"/>
                <a:cs typeface="Arial" panose="020B0604020202020204" pitchFamily="34" charset="0"/>
              </a:rPr>
              <a:t>figure: </a:t>
            </a:r>
            <a:r>
              <a:rPr lang="en-US" altLang="en-US" sz="1400" dirty="0" err="1">
                <a:latin typeface="Comic Sans MS" panose="030F0702030302020204" pitchFamily="66" charset="0"/>
                <a:cs typeface="Arial" panose="020B0604020202020204" pitchFamily="34" charset="0"/>
              </a:rPr>
              <a:t>Kormendy</a:t>
            </a:r>
            <a:r>
              <a:rPr lang="en-US" altLang="en-US" sz="1400" dirty="0">
                <a:latin typeface="Comic Sans MS" panose="030F0702030302020204" pitchFamily="66" charset="0"/>
                <a:cs typeface="Arial" panose="020B0604020202020204" pitchFamily="34" charset="0"/>
              </a:rPr>
              <a:t> &amp; Bender 1996</a:t>
            </a:r>
          </a:p>
        </p:txBody>
      </p:sp>
      <p:sp>
        <p:nvSpPr>
          <p:cNvPr id="572421" name="Line 5"/>
          <p:cNvSpPr>
            <a:spLocks noChangeShapeType="1"/>
          </p:cNvSpPr>
          <p:nvPr/>
        </p:nvSpPr>
        <p:spPr bwMode="auto">
          <a:xfrm>
            <a:off x="1981200" y="5638800"/>
            <a:ext cx="5487988" cy="635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1752600" y="5105400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  <a:cs typeface="Arial" panose="020B0604020202020204" pitchFamily="34" charset="0"/>
              </a:rPr>
              <a:t>gas infall and disk growth</a:t>
            </a:r>
          </a:p>
        </p:txBody>
      </p:sp>
      <p:sp>
        <p:nvSpPr>
          <p:cNvPr id="572423" name="Line 7"/>
          <p:cNvSpPr>
            <a:spLocks noChangeShapeType="1"/>
          </p:cNvSpPr>
          <p:nvPr/>
        </p:nvSpPr>
        <p:spPr bwMode="auto">
          <a:xfrm>
            <a:off x="1970088" y="5902325"/>
            <a:ext cx="5486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2424" name="Text Box 8"/>
          <p:cNvSpPr txBox="1">
            <a:spLocks noChangeArrowheads="1"/>
          </p:cNvSpPr>
          <p:nvPr/>
        </p:nvSpPr>
        <p:spPr bwMode="auto">
          <a:xfrm>
            <a:off x="1828800" y="5943600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  <a:cs typeface="Arial" panose="020B0604020202020204" pitchFamily="34" charset="0"/>
              </a:rPr>
              <a:t>gas-depleting mergers &amp; interactions</a:t>
            </a:r>
          </a:p>
        </p:txBody>
      </p:sp>
      <p:sp>
        <p:nvSpPr>
          <p:cNvPr id="572425" name="TextBox 8"/>
          <p:cNvSpPr txBox="1">
            <a:spLocks noChangeArrowheads="1"/>
          </p:cNvSpPr>
          <p:nvPr/>
        </p:nvSpPr>
        <p:spPr bwMode="auto">
          <a:xfrm>
            <a:off x="1447800" y="3770313"/>
            <a:ext cx="2667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800">
                <a:latin typeface="Comic Sans MS" panose="030F0702030302020204" pitchFamily="66" charset="0"/>
                <a:cs typeface="Arial" panose="020B0604020202020204" pitchFamily="34" charset="0"/>
              </a:rPr>
              <a:t>E/S0s = “spheroids”</a:t>
            </a:r>
          </a:p>
        </p:txBody>
      </p:sp>
    </p:spTree>
    <p:extLst>
      <p:ext uri="{BB962C8B-B14F-4D97-AF65-F5344CB8AC3E}">
        <p14:creationId xmlns:p14="http://schemas.microsoft.com/office/powerpoint/2010/main" val="41496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altLang="en-US" sz="3600" dirty="0" smtClean="0">
                <a:latin typeface="Comic Sans MS" panose="030F0702030302020204" pitchFamily="66" charset="0"/>
              </a:rPr>
              <a:t>Properties in the </a:t>
            </a:r>
            <a:r>
              <a:rPr lang="en-US" altLang="en-US" sz="3600" dirty="0">
                <a:latin typeface="Comic Sans MS" panose="030F0702030302020204" pitchFamily="66" charset="0"/>
              </a:rPr>
              <a:t>Hubble Sequence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328025" cy="457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990600" y="2057400"/>
            <a:ext cx="72390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990600" y="5410200"/>
            <a:ext cx="7031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By association: more cold gas &amp; young stars, bluer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11175" y="1524000"/>
            <a:ext cx="825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bg1"/>
                </a:solidFill>
              </a:rPr>
              <a:t>By “definition”: less spheroid, more (thin) disk, more rotation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990600" y="5334000"/>
            <a:ext cx="72390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ing Sky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56156"/>
            <a:ext cx="26003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12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Sloan Digital Sky Survey (SDSS)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136" y="2846831"/>
            <a:ext cx="300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Original (“Legacy”) </a:t>
            </a:r>
          </a:p>
          <a:p>
            <a:pPr algn="ctr"/>
            <a:r>
              <a:rPr lang="en-US" sz="2000" dirty="0" smtClean="0"/>
              <a:t>Survey Sky Footprint</a:t>
            </a:r>
          </a:p>
        </p:txBody>
      </p:sp>
      <p:pic>
        <p:nvPicPr>
          <p:cNvPr id="4104" name="Picture 8" descr="The SDSS map of the Universe. Each dot is a galaxy; the color bar shows the local densit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01" y="1256156"/>
            <a:ext cx="5192511" cy="521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stribution of fields on the sky. Darking regions indicate more overlapping fields; darkest areas have three or more overlapping field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42" y="4092155"/>
            <a:ext cx="3021213" cy="1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3874" y="5606041"/>
            <a:ext cx="2965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Expanded Imaging </a:t>
            </a:r>
          </a:p>
          <a:p>
            <a:pPr algn="ctr"/>
            <a:r>
              <a:rPr lang="en-US" sz="2000" dirty="0" smtClean="0"/>
              <a:t>Survey Sky Footprint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7666" y="3200774"/>
            <a:ext cx="1529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SDSS redshift survey slices: each dot is a galaxy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38052" y="5831714"/>
            <a:ext cx="427729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Large-Scale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tructure (LSS):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oids, filaments, walls, groups/clusters</a:t>
            </a:r>
          </a:p>
        </p:txBody>
      </p:sp>
    </p:spTree>
    <p:extLst>
      <p:ext uri="{BB962C8B-B14F-4D97-AF65-F5344CB8AC3E}">
        <p14:creationId xmlns:p14="http://schemas.microsoft.com/office/powerpoint/2010/main" val="29826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ing Sky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56156"/>
            <a:ext cx="26003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12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Comic Sans MS" panose="030F0702030302020204" pitchFamily="66" charset="0"/>
              </a:rPr>
              <a:t>Sloan Digital Sky Survey (SDSS)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136" y="2846831"/>
            <a:ext cx="300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Original (“Legacy”) </a:t>
            </a:r>
          </a:p>
          <a:p>
            <a:pPr algn="ctr"/>
            <a:r>
              <a:rPr lang="en-US" sz="2000" dirty="0" smtClean="0"/>
              <a:t>Survey Sky Footprint</a:t>
            </a:r>
          </a:p>
        </p:txBody>
      </p:sp>
      <p:pic>
        <p:nvPicPr>
          <p:cNvPr id="4104" name="Picture 8" descr="The SDSS map of the Universe. Each dot is a galaxy; the color bar shows the local densit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01" y="1256156"/>
            <a:ext cx="5192511" cy="521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stribution of fields on the sky. Darking regions indicate more overlapping fields; darkest areas have three or more overlapping field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42" y="4092155"/>
            <a:ext cx="3021213" cy="1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3874" y="5606041"/>
            <a:ext cx="2965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Expanded Imaging </a:t>
            </a:r>
          </a:p>
          <a:p>
            <a:pPr algn="ctr"/>
            <a:r>
              <a:rPr lang="en-US" sz="2000" dirty="0" smtClean="0"/>
              <a:t>Survey Sky Footprint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7666" y="3200774"/>
            <a:ext cx="1529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SDSS redshift survey slices: each dot is a galaxy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38052" y="5831714"/>
            <a:ext cx="427729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Large-Scale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tructure (LSS):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oids, filaments, walls, groups/clusters</a:t>
            </a:r>
          </a:p>
        </p:txBody>
      </p:sp>
      <p:pic>
        <p:nvPicPr>
          <p:cNvPr id="12" name="Picture 8" descr="kravtsovfilamentform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523" y="3598459"/>
            <a:ext cx="3738421" cy="309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5400000">
            <a:off x="7837809" y="5677825"/>
            <a:ext cx="232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http://www.sdss.org/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2219543" y="2237507"/>
            <a:ext cx="232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http://www.sdss.org/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143331" y="5108458"/>
            <a:ext cx="259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http</a:t>
            </a:r>
            <a:r>
              <a:rPr lang="en-US" sz="1400" dirty="0">
                <a:solidFill>
                  <a:schemeClr val="bg1"/>
                </a:solidFill>
              </a:rPr>
              <a:t>://cosmicweb.uchicago.edu/</a:t>
            </a:r>
          </a:p>
        </p:txBody>
      </p:sp>
    </p:spTree>
    <p:extLst>
      <p:ext uri="{BB962C8B-B14F-4D97-AF65-F5344CB8AC3E}">
        <p14:creationId xmlns:p14="http://schemas.microsoft.com/office/powerpoint/2010/main" val="5606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0762" y="369691"/>
            <a:ext cx="7919902" cy="92992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 smtClean="0">
                <a:latin typeface="Comic Sans MS" panose="030F0702030302020204" pitchFamily="66" charset="0"/>
              </a:rPr>
              <a:t>Survey science </a:t>
            </a:r>
            <a:r>
              <a:rPr lang="en-US" altLang="en-US" sz="36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 </a:t>
            </a:r>
            <a:r>
              <a:rPr lang="en-US" altLang="en-US" sz="3600" dirty="0" smtClean="0">
                <a:latin typeface="Comic Sans MS" panose="030F0702030302020204" pitchFamily="66" charset="0"/>
              </a:rPr>
              <a:t>discovery of “bimodality mass” </a:t>
            </a:r>
            <a:endParaRPr lang="en-US" altLang="en-US" sz="3600" baseline="-25000" dirty="0">
              <a:latin typeface="Comic Sans MS" panose="030F0702030302020204" pitchFamily="66" charset="0"/>
            </a:endParaRPr>
          </a:p>
        </p:txBody>
      </p:sp>
      <p:pic>
        <p:nvPicPr>
          <p:cNvPr id="40550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r="49771" b="49400"/>
          <a:stretch>
            <a:fillRect/>
          </a:stretch>
        </p:blipFill>
        <p:spPr bwMode="auto">
          <a:xfrm>
            <a:off x="247880" y="1469553"/>
            <a:ext cx="3656013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9" name="Text Box 8"/>
          <p:cNvSpPr txBox="1">
            <a:spLocks noChangeArrowheads="1"/>
          </p:cNvSpPr>
          <p:nvPr/>
        </p:nvSpPr>
        <p:spPr bwMode="auto">
          <a:xfrm>
            <a:off x="933680" y="314595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bursty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47880" y="4441353"/>
            <a:ext cx="3657600" cy="396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charset="0"/>
                <a:sym typeface="Wingdings" pitchFamily="2" charset="2"/>
              </a:rPr>
              <a:t>   log galaxy stellar mass</a:t>
            </a:r>
            <a:endParaRPr lang="en-US" sz="2000" dirty="0">
              <a:solidFill>
                <a:srgbClr val="0070C0"/>
              </a:solidFill>
              <a:latin typeface="Comic Sans MS" panose="030F0702030302020204" pitchFamily="66" charset="0"/>
              <a:cs typeface="Arial" charset="0"/>
            </a:endParaRPr>
          </a:p>
        </p:txBody>
      </p:sp>
      <p:sp>
        <p:nvSpPr>
          <p:cNvPr id="405511" name="Text Box 13"/>
          <p:cNvSpPr txBox="1">
            <a:spLocks noChangeArrowheads="1"/>
          </p:cNvSpPr>
          <p:nvPr/>
        </p:nvSpPr>
        <p:spPr bwMode="auto">
          <a:xfrm>
            <a:off x="2076680" y="162195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33CC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</a:t>
            </a:r>
            <a:r>
              <a:rPr lang="en-US" altLang="en-US" sz="2400" baseline="-25000" dirty="0">
                <a:solidFill>
                  <a:srgbClr val="33CC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 rot="-5400000">
            <a:off x="-1087207" y="2798290"/>
            <a:ext cx="3352800" cy="581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star </a:t>
            </a:r>
            <a:r>
              <a:rPr lang="en-US" altLang="en-US" sz="2000" dirty="0" err="1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form’n</a:t>
            </a:r>
            <a:r>
              <a:rPr lang="en-US" alt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 history tracer</a:t>
            </a:r>
          </a:p>
          <a:p>
            <a:pPr algn="ctr">
              <a:spcBef>
                <a:spcPct val="50000"/>
              </a:spcBef>
              <a:buFontTx/>
              <a:buNone/>
            </a:pPr>
            <a:endParaRPr lang="en-US" altLang="en-US" sz="800" dirty="0">
              <a:solidFill>
                <a:srgbClr val="0070C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05514" name="Text Box 20"/>
          <p:cNvSpPr txBox="1">
            <a:spLocks noChangeArrowheads="1"/>
          </p:cNvSpPr>
          <p:nvPr/>
        </p:nvSpPr>
        <p:spPr bwMode="auto">
          <a:xfrm>
            <a:off x="2737080" y="217440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old</a:t>
            </a:r>
          </a:p>
        </p:txBody>
      </p:sp>
      <p:sp>
        <p:nvSpPr>
          <p:cNvPr id="405528" name="Line 24"/>
          <p:cNvSpPr>
            <a:spLocks noChangeShapeType="1"/>
          </p:cNvSpPr>
          <p:nvPr/>
        </p:nvSpPr>
        <p:spPr bwMode="auto">
          <a:xfrm flipV="1">
            <a:off x="2719618" y="1626716"/>
            <a:ext cx="0" cy="2514600"/>
          </a:xfrm>
          <a:prstGeom prst="line">
            <a:avLst/>
          </a:prstGeom>
          <a:noFill/>
          <a:ln w="762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5530" name="Text Box 26"/>
          <p:cNvSpPr txBox="1">
            <a:spLocks noChangeArrowheads="1"/>
          </p:cNvSpPr>
          <p:nvPr/>
        </p:nvSpPr>
        <p:spPr bwMode="auto">
          <a:xfrm rot="5400000">
            <a:off x="2464030" y="2670205"/>
            <a:ext cx="2743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Comic Sans MS" panose="030F0702030302020204" pitchFamily="66" charset="0"/>
              </a:rPr>
              <a:t>Kauffmann et al. 2003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1412"/>
          <a:stretch/>
        </p:blipFill>
        <p:spPr>
          <a:xfrm>
            <a:off x="933680" y="5077325"/>
            <a:ext cx="7229475" cy="1497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2">
                <a:lumMod val="9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27766" y="1621730"/>
            <a:ext cx="420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Rediscovery of dwarf and giant galaxies? Or something new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b</a:t>
            </a:r>
            <a:r>
              <a:rPr lang="en-US" sz="2200" dirty="0" smtClean="0">
                <a:sym typeface="Wingdings" panose="05000000000000000000" pitchFamily="2" charset="2"/>
              </a:rPr>
              <a:t>imodality, not smooth shift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 smtClean="0">
                <a:sym typeface="Wingdings" panose="05000000000000000000" pitchFamily="2" charset="2"/>
              </a:rPr>
              <a:t>reframed in terms of fundamental quantities – mass not light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– connect with theory (M</a:t>
            </a:r>
            <a:r>
              <a:rPr lang="en-US" sz="2200" baseline="-25000" dirty="0" smtClean="0">
                <a:sym typeface="Wingdings" panose="05000000000000000000" pitchFamily="2" charset="2"/>
              </a:rPr>
              <a:t>b</a:t>
            </a:r>
            <a:r>
              <a:rPr lang="en-US" sz="2200" dirty="0" smtClean="0">
                <a:sym typeface="Wingdings" panose="05000000000000000000" pitchFamily="2" charset="2"/>
              </a:rPr>
              <a:t>=10</a:t>
            </a:r>
            <a:r>
              <a:rPr lang="en-US" sz="2200" baseline="30000" dirty="0" smtClean="0">
                <a:sym typeface="Wingdings" panose="05000000000000000000" pitchFamily="2" charset="2"/>
              </a:rPr>
              <a:t>10.5</a:t>
            </a:r>
            <a:r>
              <a:rPr lang="en-US" sz="2200" dirty="0" smtClean="0">
                <a:sym typeface="Wingdings" panose="05000000000000000000" pitchFamily="2" charset="2"/>
              </a:rPr>
              <a:t>M</a:t>
            </a:r>
            <a:r>
              <a:rPr lang="en-US" sz="2200" baseline="-25000" dirty="0" smtClean="0">
                <a:sym typeface="Wingdings" panose="05000000000000000000" pitchFamily="2" charset="2"/>
              </a:rPr>
              <a:t></a:t>
            </a:r>
            <a:r>
              <a:rPr lang="en-US" sz="2200" dirty="0" smtClean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m</a:t>
            </a:r>
            <a:r>
              <a:rPr lang="en-US" sz="2200" dirty="0" smtClean="0">
                <a:sym typeface="Wingdings" panose="05000000000000000000" pitchFamily="2" charset="2"/>
              </a:rPr>
              <a:t>ainstream use of advanced statistics, Bayesian modeling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617039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0762" y="369691"/>
            <a:ext cx="7919902" cy="92992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 smtClean="0">
                <a:latin typeface="Comic Sans MS" panose="030F0702030302020204" pitchFamily="66" charset="0"/>
              </a:rPr>
              <a:t>Survey science </a:t>
            </a:r>
            <a:r>
              <a:rPr lang="en-US" altLang="en-US" sz="36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 </a:t>
            </a:r>
            <a:r>
              <a:rPr lang="en-US" altLang="en-US" sz="3600" dirty="0" smtClean="0">
                <a:latin typeface="Comic Sans MS" panose="030F0702030302020204" pitchFamily="66" charset="0"/>
              </a:rPr>
              <a:t>discovery of “bimodality mass” </a:t>
            </a:r>
            <a:endParaRPr lang="en-US" altLang="en-US" sz="3600" baseline="-25000" dirty="0">
              <a:latin typeface="Comic Sans MS" panose="030F0702030302020204" pitchFamily="66" charset="0"/>
            </a:endParaRPr>
          </a:p>
        </p:txBody>
      </p:sp>
      <p:pic>
        <p:nvPicPr>
          <p:cNvPr id="40550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r="49771" b="49400"/>
          <a:stretch>
            <a:fillRect/>
          </a:stretch>
        </p:blipFill>
        <p:spPr bwMode="auto">
          <a:xfrm>
            <a:off x="247880" y="1469553"/>
            <a:ext cx="3656013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9" name="Text Box 8"/>
          <p:cNvSpPr txBox="1">
            <a:spLocks noChangeArrowheads="1"/>
          </p:cNvSpPr>
          <p:nvPr/>
        </p:nvSpPr>
        <p:spPr bwMode="auto">
          <a:xfrm>
            <a:off x="933680" y="314595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bursty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47880" y="4441353"/>
            <a:ext cx="3657600" cy="396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charset="0"/>
                <a:sym typeface="Wingdings" pitchFamily="2" charset="2"/>
              </a:rPr>
              <a:t>   log galaxy stellar mass</a:t>
            </a:r>
            <a:endParaRPr lang="en-US" sz="2000" dirty="0">
              <a:solidFill>
                <a:srgbClr val="0070C0"/>
              </a:solidFill>
              <a:latin typeface="Comic Sans MS" panose="030F0702030302020204" pitchFamily="66" charset="0"/>
              <a:cs typeface="Arial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 rot="-5400000">
            <a:off x="-1087207" y="2798290"/>
            <a:ext cx="3352800" cy="581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star </a:t>
            </a:r>
            <a:r>
              <a:rPr lang="en-US" altLang="en-US" sz="2000" dirty="0" err="1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form’n</a:t>
            </a:r>
            <a:r>
              <a:rPr lang="en-US" altLang="en-US" sz="2000" dirty="0">
                <a:solidFill>
                  <a:srgbClr val="0070C0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 history tracer</a:t>
            </a:r>
          </a:p>
          <a:p>
            <a:pPr algn="ctr">
              <a:spcBef>
                <a:spcPct val="50000"/>
              </a:spcBef>
              <a:buFontTx/>
              <a:buNone/>
            </a:pPr>
            <a:endParaRPr lang="en-US" altLang="en-US" sz="800" dirty="0">
              <a:solidFill>
                <a:srgbClr val="0070C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05514" name="Text Box 20"/>
          <p:cNvSpPr txBox="1">
            <a:spLocks noChangeArrowheads="1"/>
          </p:cNvSpPr>
          <p:nvPr/>
        </p:nvSpPr>
        <p:spPr bwMode="auto">
          <a:xfrm>
            <a:off x="2737080" y="2174403"/>
            <a:ext cx="139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AE2C9F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old</a:t>
            </a:r>
          </a:p>
        </p:txBody>
      </p:sp>
      <p:sp>
        <p:nvSpPr>
          <p:cNvPr id="405528" name="Line 24"/>
          <p:cNvSpPr>
            <a:spLocks noChangeShapeType="1"/>
          </p:cNvSpPr>
          <p:nvPr/>
        </p:nvSpPr>
        <p:spPr bwMode="auto">
          <a:xfrm flipH="1">
            <a:off x="930505" y="2937023"/>
            <a:ext cx="2751235" cy="16381"/>
          </a:xfrm>
          <a:prstGeom prst="line">
            <a:avLst/>
          </a:prstGeom>
          <a:noFill/>
          <a:ln w="762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05530" name="Text Box 26"/>
          <p:cNvSpPr txBox="1">
            <a:spLocks noChangeArrowheads="1"/>
          </p:cNvSpPr>
          <p:nvPr/>
        </p:nvSpPr>
        <p:spPr bwMode="auto">
          <a:xfrm rot="5400000">
            <a:off x="2464030" y="2670205"/>
            <a:ext cx="2743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Comic Sans MS" panose="030F0702030302020204" pitchFamily="66" charset="0"/>
              </a:rPr>
              <a:t>Kauffmann et al. 2003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7766" y="1621730"/>
            <a:ext cx="42028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Rediscovery of dwarf and giant galaxies? Or something new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b</a:t>
            </a:r>
            <a:r>
              <a:rPr lang="en-US" sz="2200" dirty="0" smtClean="0">
                <a:sym typeface="Wingdings" panose="05000000000000000000" pitchFamily="2" charset="2"/>
              </a:rPr>
              <a:t>imodality, not smooth shift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 smtClean="0">
                <a:sym typeface="Wingdings" panose="05000000000000000000" pitchFamily="2" charset="2"/>
              </a:rPr>
              <a:t>reframed in terms of fundamental quantities – mass not light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– connect with theory (M</a:t>
            </a:r>
            <a:r>
              <a:rPr lang="en-US" sz="2200" baseline="-25000" dirty="0" smtClean="0">
                <a:sym typeface="Wingdings" panose="05000000000000000000" pitchFamily="2" charset="2"/>
              </a:rPr>
              <a:t>b</a:t>
            </a:r>
            <a:r>
              <a:rPr lang="en-US" sz="2200" dirty="0" smtClean="0">
                <a:sym typeface="Wingdings" panose="05000000000000000000" pitchFamily="2" charset="2"/>
              </a:rPr>
              <a:t>=10</a:t>
            </a:r>
            <a:r>
              <a:rPr lang="en-US" sz="2200" baseline="30000" dirty="0" smtClean="0">
                <a:sym typeface="Wingdings" panose="05000000000000000000" pitchFamily="2" charset="2"/>
              </a:rPr>
              <a:t>10.5</a:t>
            </a:r>
            <a:r>
              <a:rPr lang="en-US" sz="2200" dirty="0" smtClean="0">
                <a:sym typeface="Wingdings" panose="05000000000000000000" pitchFamily="2" charset="2"/>
              </a:rPr>
              <a:t>M</a:t>
            </a:r>
            <a:r>
              <a:rPr lang="en-US" sz="2200" baseline="-25000" dirty="0" smtClean="0">
                <a:sym typeface="Wingdings" panose="05000000000000000000" pitchFamily="2" charset="2"/>
              </a:rPr>
              <a:t></a:t>
            </a:r>
            <a:r>
              <a:rPr lang="en-US" sz="2200" dirty="0" smtClean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m</a:t>
            </a:r>
            <a:r>
              <a:rPr lang="en-US" sz="2200" dirty="0" smtClean="0">
                <a:sym typeface="Wingdings" panose="05000000000000000000" pitchFamily="2" charset="2"/>
              </a:rPr>
              <a:t>ainstream use of advanced statistics, Bayesian modeling</a:t>
            </a:r>
            <a:endParaRPr lang="en-US" sz="22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61412"/>
          <a:stretch/>
        </p:blipFill>
        <p:spPr>
          <a:xfrm>
            <a:off x="933680" y="5077325"/>
            <a:ext cx="7229475" cy="1497753"/>
          </a:xfrm>
          <a:prstGeom prst="rect">
            <a:avLst/>
          </a:prstGeom>
          <a:solidFill>
            <a:schemeClr val="bg2"/>
          </a:solidFill>
          <a:ln w="571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6613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</TotalTime>
  <Words>963</Words>
  <Application>Microsoft Office PowerPoint</Application>
  <PresentationFormat>On-screen Show (4:3)</PresentationFormat>
  <Paragraphs>158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Helvetica</vt:lpstr>
      <vt:lpstr>Wingdings</vt:lpstr>
      <vt:lpstr>Office Theme</vt:lpstr>
      <vt:lpstr>Galaxies as a Population I</vt:lpstr>
      <vt:lpstr>PowerPoint Presentation</vt:lpstr>
      <vt:lpstr>PowerPoint Presentation</vt:lpstr>
      <vt:lpstr>PowerPoint Presentation</vt:lpstr>
      <vt:lpstr>Properties in the Hubble Sequence</vt:lpstr>
      <vt:lpstr>Sloan Digital Sky Survey (SDSS)</vt:lpstr>
      <vt:lpstr>Sloan Digital Sky Survey (SDSS)</vt:lpstr>
      <vt:lpstr>Survey science  discovery of “bimodality mass” </vt:lpstr>
      <vt:lpstr>Survey science  discovery of “bimodality mass” </vt:lpstr>
      <vt:lpstr>PowerPoint Presentation</vt:lpstr>
      <vt:lpstr>PowerPoint Presentation</vt:lpstr>
      <vt:lpstr>PowerPoint Presentation</vt:lpstr>
      <vt:lpstr>PowerPoint Presentation</vt:lpstr>
      <vt:lpstr>How does gas fit into this picture?</vt:lpstr>
      <vt:lpstr>Hindsight: the gas-richness threshold mass is not the bimodality mass</vt:lpstr>
      <vt:lpstr>Threshold mass = known interstellar medium (ISM) transition scale</vt:lpstr>
      <vt:lpstr>The hierarchical galaxy formation (non)paradox: why massive things are old</vt:lpstr>
      <vt:lpstr>Motivation for RESOLVE &amp; ECO </vt:lpstr>
    </vt:vector>
  </TitlesOfParts>
  <Company>The University of North Carolina at Chapel Hill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Galaxies as a Population</dc:title>
  <dc:creator>sheila</dc:creator>
  <cp:lastModifiedBy>sheila</cp:lastModifiedBy>
  <cp:revision>51</cp:revision>
  <dcterms:created xsi:type="dcterms:W3CDTF">2016-08-19T20:19:32Z</dcterms:created>
  <dcterms:modified xsi:type="dcterms:W3CDTF">2016-08-26T12:47:32Z</dcterms:modified>
</cp:coreProperties>
</file>